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894" r:id="rId1"/>
  </p:sldMasterIdLst>
  <p:notesMasterIdLst>
    <p:notesMasterId r:id="rId36"/>
  </p:notesMasterIdLst>
  <p:sldIdLst>
    <p:sldId id="256" r:id="rId2"/>
    <p:sldId id="410" r:id="rId3"/>
    <p:sldId id="432" r:id="rId4"/>
    <p:sldId id="285" r:id="rId5"/>
    <p:sldId id="371" r:id="rId6"/>
    <p:sldId id="403" r:id="rId7"/>
    <p:sldId id="362" r:id="rId8"/>
    <p:sldId id="373" r:id="rId9"/>
    <p:sldId id="404" r:id="rId10"/>
    <p:sldId id="405" r:id="rId11"/>
    <p:sldId id="406" r:id="rId12"/>
    <p:sldId id="407" r:id="rId13"/>
    <p:sldId id="408" r:id="rId14"/>
    <p:sldId id="411" r:id="rId15"/>
    <p:sldId id="413" r:id="rId16"/>
    <p:sldId id="414" r:id="rId17"/>
    <p:sldId id="415" r:id="rId18"/>
    <p:sldId id="416" r:id="rId19"/>
    <p:sldId id="417" r:id="rId20"/>
    <p:sldId id="421" r:id="rId21"/>
    <p:sldId id="418" r:id="rId22"/>
    <p:sldId id="419" r:id="rId23"/>
    <p:sldId id="412" r:id="rId24"/>
    <p:sldId id="422" r:id="rId25"/>
    <p:sldId id="423" r:id="rId26"/>
    <p:sldId id="424" r:id="rId27"/>
    <p:sldId id="425" r:id="rId28"/>
    <p:sldId id="427" r:id="rId29"/>
    <p:sldId id="426" r:id="rId30"/>
    <p:sldId id="428" r:id="rId31"/>
    <p:sldId id="429" r:id="rId32"/>
    <p:sldId id="430" r:id="rId33"/>
    <p:sldId id="431" r:id="rId34"/>
    <p:sldId id="420" r:id="rId35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FFA3"/>
    <a:srgbClr val="8CFBA3"/>
    <a:srgbClr val="C85211"/>
    <a:srgbClr val="AD4422"/>
    <a:srgbClr val="1847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55" autoAdjust="0"/>
    <p:restoredTop sz="87654" autoAdjust="0"/>
  </p:normalViewPr>
  <p:slideViewPr>
    <p:cSldViewPr>
      <p:cViewPr varScale="1">
        <p:scale>
          <a:sx n="85" d="100"/>
          <a:sy n="85" d="100"/>
        </p:scale>
        <p:origin x="-870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 lang="cs-CZ"/>
              <a:pPr/>
              <a:t>7.2.2022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345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7E157E-8DCB-4F70-A0AF-5EB586A91DD4}" type="datetime1">
              <a:rPr kumimoji="0" lang="ru-RU" smtClean="0">
                <a:solidFill>
                  <a:srgbClr val="FFFFFF"/>
                </a:solidFill>
              </a:rPr>
              <a:pPr algn="ctr"/>
              <a:t>07.02.2022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8F82E0A0-C266-4798-8C8F-B9F91E9DA37E}" type="slidenum">
              <a:rPr kumimoji="0" lang="ru-RU" smtClean="0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cs-CZ" smtClean="0"/>
              <a:pPr/>
              <a:t>7.2.2022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cs-CZ" smtClean="0"/>
              <a:pPr/>
              <a:t>7.2.2022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ru-RU"/>
              <a:t>Образец заголовка</a:t>
            </a:r>
            <a:endParaRPr kumimoji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cs-CZ"/>
              <a:pPr/>
              <a:t>7.2.2022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E887-41D7-5347-B93A-56273AC63D8C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117BBACD-2B63-DA43-8F7D-D80EA5101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kumimoji="0" lang="cs-CZ" smtClean="0"/>
              <a:pPr/>
              <a:t>7.2.2022</a:t>
            </a:fld>
            <a:endParaRPr kumimoji="0"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cs-CZ" smtClean="0"/>
              <a:pPr/>
              <a:t>7.2.2022</a:t>
            </a:fld>
            <a:endParaRPr kumimoji="0"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cs-CZ" smtClean="0"/>
              <a:pPr/>
              <a:t>7.2.2022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kumimoji="0" lang="cs-CZ" smtClean="0"/>
              <a:pPr/>
              <a:t>7.2.2022</a:t>
            </a:fld>
            <a:endParaRPr kumimoji="0"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cs-CZ" smtClean="0"/>
              <a:pPr/>
              <a:t>7.2.2022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kumimoji="0" lang="cs-CZ" smtClean="0"/>
              <a:pPr/>
              <a:t>7.2.2022</a:t>
            </a:fld>
            <a:endParaRPr kumimoji="0"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cs-CZ" smtClean="0"/>
              <a:pPr/>
              <a:t>7.2.2022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606EA6-EFEA-4C30-9264-4F9291A5780D}" type="datetime1">
              <a:rPr kumimoji="0" lang="cs-CZ" smtClean="0"/>
              <a:pPr/>
              <a:t>7.2.2022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85/fvs1qn8x0yx_n8bv6mmn9l480000gn/T/com.microsoft.Word/WebArchiveCopyPasteTempFiles/readmsg%3fid=15856508790353647233;0;0;1;1&amp;mode=attachment&amp;email=alday@inbox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357159" y="1000114"/>
            <a:ext cx="8429684" cy="2143140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nstantia" pitchFamily="18" charset="0"/>
              </a:rPr>
              <a:t>Организация </a:t>
            </a:r>
            <a:br>
              <a:rPr lang="ru-RU" sz="4000" b="1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Constantia" pitchFamily="18" charset="0"/>
              </a:rPr>
              <a:t>дистанционного обучения с детьми дошкольного возраста</a:t>
            </a:r>
            <a:r>
              <a:rPr lang="ru-RU" sz="3300" b="1" dirty="0" smtClean="0">
                <a:latin typeface="Constantia" pitchFamily="18" charset="0"/>
              </a:rPr>
              <a:t/>
            </a:r>
            <a:br>
              <a:rPr lang="ru-RU" sz="3300" b="1" dirty="0" smtClean="0">
                <a:latin typeface="Constantia" pitchFamily="18" charset="0"/>
              </a:rPr>
            </a:br>
            <a:r>
              <a:rPr lang="ru-RU" sz="3300" b="1" dirty="0" smtClean="0">
                <a:latin typeface="Constantia" pitchFamily="18" charset="0"/>
              </a:rPr>
              <a:t/>
            </a:r>
            <a:br>
              <a:rPr lang="ru-RU" sz="3300" b="1" dirty="0" smtClean="0">
                <a:latin typeface="Constantia" pitchFamily="18" charset="0"/>
              </a:rPr>
            </a:br>
            <a:endParaRPr lang="ru-RU" sz="3300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4500562" y="2571750"/>
            <a:ext cx="4500594" cy="2000265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оздоровительной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направленности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 №249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Конева Наталья Викторовна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596" y="214296"/>
            <a:ext cx="82868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2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Дистанционное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образование  детей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?????????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sz="200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sz="20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Основная цель заданий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освоение и закрепление пройденного материала в процессе выполнения творческого задания.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00034" y="2500312"/>
            <a:ext cx="821537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24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sng" strike="noStrike" cap="none" normalizeH="0" baseline="0" dirty="0" smtClean="0">
              <a:ln>
                <a:noFill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24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Главные цели дистанционного обучения:</a:t>
            </a:r>
          </a:p>
          <a:p>
            <a:pPr marL="0" marR="0" lvl="0" indent="4524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sng" strike="noStrike" cap="none" normalizeH="0" baseline="0" dirty="0" smtClean="0">
              <a:ln>
                <a:noFill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24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редоставить ребенку возможность получить образование на дому;</a:t>
            </a:r>
          </a:p>
          <a:p>
            <a:pPr marL="0" marR="0" lvl="0" indent="4524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казать педагогическую поддержку и консультативную помощь родителям обучающихся.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14348" y="785800"/>
            <a:ext cx="77867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Особенности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дистанционного  обучения  дошкольников: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1.Мотивация.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2.Ответственность родителей. 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357172"/>
            <a:ext cx="821537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«Плюсы» </a:t>
            </a:r>
            <a:r>
              <a:rPr kumimoji="0" lang="ru-RU" sz="2000" b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дистанционного </a:t>
            </a:r>
            <a:r>
              <a:rPr kumimoji="0" lang="ru-RU" sz="2000" b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обучения  дошкольника (ДОД)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1.Возможность </a:t>
            </a:r>
            <a:r>
              <a:rPr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установления оптимального режима обучения, с учетом особенностей ребенка; </a:t>
            </a:r>
            <a:endParaRPr sz="100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2.Родители сами определяют</a:t>
            </a:r>
            <a:r>
              <a:rPr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</a:t>
            </a:r>
            <a:r>
              <a:rPr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промежуток дня наиболее продуктивен для занятий;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.Индивидуальный </a:t>
            </a:r>
            <a:r>
              <a:rPr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подход к ребенку, учет его особенностей как психических, так и физических; </a:t>
            </a:r>
            <a:endParaRPr sz="100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4.Ребенок </a:t>
            </a:r>
            <a:r>
              <a:rPr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«привязан» к определенному месту, он может свободно обучаться в любой точке мира. Основное условие – наличие ПК и доступа к интернету;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5.Дистанционное </a:t>
            </a:r>
            <a:r>
              <a:rPr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обучение имеет под собой хороший методический фундамент – видео- и аудио-лекции, тесты, задания и т.д. </a:t>
            </a:r>
            <a:endParaRPr sz="100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6"/>
            <a:ext cx="850112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Недостатки  </a:t>
            </a:r>
            <a:r>
              <a:rPr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детей младшего </a:t>
            </a:r>
            <a:r>
              <a:rPr b="1" u="sng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школьного </a:t>
            </a:r>
            <a:r>
              <a:rPr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возраста: </a:t>
            </a:r>
            <a:endParaRPr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b="1" i="1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1600" b="1" u="sng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1.Максимальное участие родителей</a:t>
            </a:r>
            <a:r>
              <a:rPr sz="16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sz="16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sz="16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сли </a:t>
            </a:r>
            <a:r>
              <a:rPr sz="16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 не имеют возможность посвящать процессу обучения ребенка достаточного времени, то уровень усвоения им знаний будет крайне </a:t>
            </a:r>
            <a:r>
              <a:rPr sz="16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низкий; </a:t>
            </a:r>
            <a:endParaRPr sz="160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1600" b="1" u="sng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sz="1600" b="1" u="sng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.Не </a:t>
            </a:r>
            <a:r>
              <a:rPr sz="1600" b="1" u="sng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имеют возможность получения дистанционного обучения</a:t>
            </a:r>
            <a:r>
              <a:rPr sz="16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силу </a:t>
            </a:r>
            <a:endParaRPr sz="160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16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сложных материальных условий, так как необходимо специальное оборудование (компьютер или ноутбук, интернет); </a:t>
            </a:r>
            <a:endParaRPr sz="160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1600" b="1" u="sng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sz="1600" b="1" u="sng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.Отсутствие </a:t>
            </a:r>
            <a:r>
              <a:rPr sz="1600" b="1" u="sng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общения со сверстниками</a:t>
            </a:r>
            <a:r>
              <a:rPr sz="16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Дети не имеют возможности получить необходимые навыки коммуникации в обществе и социализации в обществе </a:t>
            </a:r>
            <a:endParaRPr sz="160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1600" b="1" u="sng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sz="1600" b="1" u="sng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.В </a:t>
            </a:r>
            <a:r>
              <a:rPr sz="1600" b="1" u="sng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виду особенностей дистанционного обучения</a:t>
            </a:r>
            <a:r>
              <a:rPr sz="16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детям приходится много времени проводить за компьютером. </a:t>
            </a:r>
            <a:endParaRPr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71486"/>
            <a:ext cx="5286396" cy="70788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 пожаловать в онлайн-школу «ИНФОУРОК»!</a:t>
            </a:r>
            <a:endPara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428742"/>
            <a:ext cx="8001056" cy="31700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sz="2000" b="1" smtClean="0">
                <a:latin typeface="Times New Roman" pitchFamily="18" charset="0"/>
                <a:cs typeface="Times New Roman" pitchFamily="18" charset="0"/>
              </a:rPr>
              <a:t>Онлайн-школа «Инфоурок» – </a:t>
            </a:r>
          </a:p>
          <a:p>
            <a:pPr algn="ctr"/>
            <a:r>
              <a:rPr sz="2000" smtClean="0">
                <a:latin typeface="Times New Roman" pitchFamily="18" charset="0"/>
                <a:cs typeface="Times New Roman" pitchFamily="18" charset="0"/>
              </a:rPr>
              <a:t>учебная система, разработанная командой проекта «Инфоурок» для максимально удобного проведения дистанционных занятий с учениками, а также с детьми лошкольного возраста.</a:t>
            </a:r>
          </a:p>
          <a:p>
            <a:pPr algn="ctr"/>
            <a:endParaRPr sz="20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sz="20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Давайте познакомимся </a:t>
            </a:r>
            <a:r>
              <a:rPr sz="2000" smtClean="0">
                <a:latin typeface="Times New Roman" pitchFamily="18" charset="0"/>
                <a:cs typeface="Times New Roman" pitchFamily="18" charset="0"/>
              </a:rPr>
              <a:t>с основными элементами интерфейса и функциями онлайн-школы.</a:t>
            </a:r>
          </a:p>
          <a:p>
            <a:pPr algn="just"/>
            <a:r>
              <a:rPr sz="2000" smtClean="0">
                <a:latin typeface="Times New Roman" pitchFamily="18" charset="0"/>
                <a:cs typeface="Times New Roman" pitchFamily="18" charset="0"/>
              </a:rPr>
              <a:t>Для начала вам необходимо </a:t>
            </a:r>
            <a:r>
              <a:rPr sz="20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зарегистрироваться или войти в систему </a:t>
            </a:r>
            <a:r>
              <a:rPr sz="2000" smtClean="0">
                <a:latin typeface="Times New Roman" pitchFamily="18" charset="0"/>
                <a:cs typeface="Times New Roman" pitchFamily="18" charset="0"/>
              </a:rPr>
              <a:t>«Инфоурок» (infourok.ru), а затем добавить свои классы и учеников в них.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282" y="142858"/>
            <a:ext cx="8715436" cy="1107996"/>
          </a:xfrm>
          <a:prstGeom prst="rect">
            <a:avLst/>
          </a:prstGeom>
          <a:solidFill>
            <a:srgbClr val="8DFFA3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зайти 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онлайн-школу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«ИНФОУРОК»?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всегда можете перейти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онлайн-школу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помощью соответствующей кнопки в боковой панели слева «Мои классы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онлайн-школа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Инфоурок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smtClean="0">
                <a:latin typeface="Times New Roman" pitchFamily="18" charset="0"/>
                <a:cs typeface="Times New Roman" pitchFamily="18" charset="0"/>
              </a:rPr>
              <a:t>или в верхнем меню нажмите ссылку «Онлайн-школа»: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3042" y="1428742"/>
            <a:ext cx="5715040" cy="3402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28596" y="214296"/>
            <a:ext cx="8358246" cy="830997"/>
          </a:xfrm>
          <a:prstGeom prst="rect">
            <a:avLst/>
          </a:prstGeom>
          <a:solidFill>
            <a:srgbClr val="8CFBA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добавить учеников в «Мои классы»?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Перейдите во вкладку «Мои классы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Онлайн-школа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Инфоурок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»)», а затем нажмите на кнопку «Добавить класс».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RTEM\Desktop\ДИСТАНТ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8"/>
            <a:ext cx="8367729" cy="3479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42858"/>
            <a:ext cx="7929618" cy="584775"/>
          </a:xfrm>
          <a:prstGeom prst="rect">
            <a:avLst/>
          </a:prstGeom>
          <a:solidFill>
            <a:srgbClr val="8DFFA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sz="1600" smtClean="0">
                <a:latin typeface="Times New Roman" pitchFamily="18" charset="0"/>
                <a:cs typeface="Times New Roman" pitchFamily="18" charset="0"/>
              </a:rPr>
              <a:t>При необходимости Вы </a:t>
            </a:r>
            <a:r>
              <a:rPr sz="1600" b="1" u="sng" smtClean="0">
                <a:latin typeface="Times New Roman" pitchFamily="18" charset="0"/>
                <a:cs typeface="Times New Roman" pitchFamily="18" charset="0"/>
              </a:rPr>
              <a:t>сможете создать произвольный класс</a:t>
            </a:r>
            <a:r>
              <a:rPr sz="160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sz="1600" smtClean="0">
                <a:latin typeface="Times New Roman" pitchFamily="18" charset="0"/>
                <a:cs typeface="Times New Roman" pitchFamily="18" charset="0"/>
              </a:rPr>
              <a:t>например «Участники олимпиады» (для этого нажмите ссылку: «Указать вручную»)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4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282" y="857238"/>
            <a:ext cx="8643998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6"/>
            <a:ext cx="8215370" cy="830997"/>
          </a:xfrm>
          <a:prstGeom prst="rect">
            <a:avLst/>
          </a:prstGeom>
          <a:solidFill>
            <a:srgbClr val="8DFFA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sz="1600" b="1" smtClean="0">
                <a:latin typeface="Times New Roman" pitchFamily="18" charset="0"/>
                <a:cs typeface="Times New Roman" pitchFamily="18" charset="0"/>
              </a:rPr>
              <a:t>Отлично! </a:t>
            </a:r>
            <a:r>
              <a:rPr sz="1600" smtClean="0">
                <a:latin typeface="Times New Roman" pitchFamily="18" charset="0"/>
                <a:cs typeface="Times New Roman" pitchFamily="18" charset="0"/>
              </a:rPr>
              <a:t>Класс создан и теперь можно добавить ваших ребят внизу страницы вашего кабинета. Вы можете добавить каждого воспитанника отдельно, для этого укажите Имя и Фамилию ребёнка и нажмите кнопку «Добавить ученика»: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RTEM\Desktop\ДИСТАНТ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304"/>
            <a:ext cx="8286808" cy="3274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6"/>
            <a:ext cx="8072494" cy="830997"/>
          </a:xfrm>
          <a:prstGeom prst="rect">
            <a:avLst/>
          </a:prstGeom>
          <a:solidFill>
            <a:srgbClr val="8CFBA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sz="1600" smtClean="0">
                <a:latin typeface="Times New Roman" pitchFamily="18" charset="0"/>
                <a:cs typeface="Times New Roman" pitchFamily="18" charset="0"/>
              </a:rPr>
              <a:t>После добавления учеников, не забудьте привязать, созданный класс к образовательному учреждению, для этого нажмите ссылку «Указать школу для класса» и в появившемся окне выберите необходимое образовательное учреждение: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14428"/>
            <a:ext cx="8501122" cy="830997"/>
          </a:xfrm>
          <a:prstGeom prst="rect">
            <a:avLst/>
          </a:prstGeom>
          <a:solidFill>
            <a:srgbClr val="8DFFA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sz="1600" smtClean="0">
                <a:latin typeface="Times New Roman" pitchFamily="18" charset="0"/>
                <a:cs typeface="Times New Roman" pitchFamily="18" charset="0"/>
              </a:rPr>
              <a:t>Для продолжения работы с ребятами скачайте их коды доступов и раздайте каждому. Родители детей должны зарегистрироваться или зайти в свой кабинет на сайте infourok.ru и ввести свой код доступа: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ARTEM\Desktop\ДИСТАНТ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22"/>
            <a:ext cx="6215106" cy="2814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785800"/>
            <a:ext cx="8072494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2438" algn="ctr" fontAlgn="base">
              <a:spcBef>
                <a:spcPct val="0"/>
              </a:spcBef>
              <a:spcAft>
                <a:spcPct val="0"/>
              </a:spcAft>
            </a:pPr>
            <a:r>
              <a:rPr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</a:t>
            </a:r>
            <a:endParaRPr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438" algn="ctr" fontAlgn="base">
              <a:spcBef>
                <a:spcPct val="0"/>
              </a:spcBef>
              <a:spcAft>
                <a:spcPct val="0"/>
              </a:spcAft>
            </a:pPr>
            <a:r>
              <a:rPr sz="3200" b="1" i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3200" b="1" i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данный момент </a:t>
            </a:r>
            <a:r>
              <a:rPr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одной из самых актуальных тем, </a:t>
            </a:r>
            <a:endParaRPr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438" algn="ctr" fontAlgn="base">
              <a:spcBef>
                <a:spcPct val="0"/>
              </a:spcBef>
              <a:spcAft>
                <a:spcPct val="0"/>
              </a:spcAft>
            </a:pPr>
            <a:r>
              <a:rPr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обсуждаемых </a:t>
            </a:r>
            <a:r>
              <a:rPr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ряду инноваций в системе образования.</a:t>
            </a:r>
          </a:p>
          <a:p>
            <a:pPr indent="452438" algn="ctr" fontAlgn="base">
              <a:spcBef>
                <a:spcPct val="0"/>
              </a:spcBef>
              <a:spcAft>
                <a:spcPct val="0"/>
              </a:spcAft>
            </a:pPr>
            <a:endParaRPr sz="2800" b="1" smtClean="0">
              <a:solidFill>
                <a:srgbClr val="8DFF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500034" y="214296"/>
            <a:ext cx="8072494" cy="369332"/>
          </a:xfrm>
          <a:prstGeom prst="rect">
            <a:avLst/>
          </a:prstGeom>
          <a:solidFill>
            <a:srgbClr val="8C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86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онлайн-школы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делится на четыре раздела: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C:\Users\ARTEM\Desktop\ДИСТАНТ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800"/>
            <a:ext cx="7500990" cy="4050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6"/>
            <a:ext cx="8072494" cy="1323439"/>
          </a:xfrm>
          <a:prstGeom prst="rect">
            <a:avLst/>
          </a:prstGeom>
          <a:solidFill>
            <a:srgbClr val="8CFBA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sz="1600" b="1" smtClean="0">
                <a:latin typeface="Times New Roman" pitchFamily="18" charset="0"/>
                <a:cs typeface="Times New Roman" pitchFamily="18" charset="0"/>
              </a:rPr>
              <a:t>Как провести дистанционное занятие?</a:t>
            </a:r>
          </a:p>
          <a:p>
            <a:pPr algn="ctr"/>
            <a:r>
              <a:rPr sz="1600" smtClean="0">
                <a:latin typeface="Times New Roman" pitchFamily="18" charset="0"/>
                <a:cs typeface="Times New Roman" pitchFamily="18" charset="0"/>
              </a:rPr>
              <a:t>Команда "Инфоурока" постаралась максимально эффективно перенести обычные классные занятия в онлайн-формат с сохранением всех основных возможностей коммуникации педагога и ученика. Для начала урока необходимо нажать на кнопку «НАЧАТЬ ОНЛАЙН- ЗАНЯТИЕ»: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ARTEM\Desktop\ДИСТАНТ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6"/>
            <a:ext cx="7369468" cy="3213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142858"/>
            <a:ext cx="8358246" cy="1323439"/>
          </a:xfrm>
          <a:prstGeom prst="rect">
            <a:avLst/>
          </a:prstGeom>
          <a:solidFill>
            <a:srgbClr val="8DFF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создать домашнее задание?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«Домашние задания»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это удобный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онлайн-конструктор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где можно задавать домашние задания, используя готовую:</a:t>
            </a:r>
            <a:r>
              <a:rPr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Базу тестов, Каталог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видеоуроков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Библиотеку материалов, создавать домашние задания самостоятельно, а также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sz="1600" smtClean="0">
                <a:latin typeface="Times New Roman" pitchFamily="18" charset="0"/>
                <a:cs typeface="Times New Roman" pitchFamily="18" charset="0"/>
              </a:rPr>
              <a:t>осмотреть результаты домашней работы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sz="16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страницы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онлайн-школы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перейдите в раздел «Домашние задания»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71618"/>
            <a:ext cx="214314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sz="1600" smtClean="0">
                <a:latin typeface="Times New Roman" pitchFamily="18" charset="0"/>
                <a:cs typeface="Times New Roman" pitchFamily="18" charset="0"/>
              </a:rPr>
              <a:t>Для создания нового домашнего задания нажмите кнопку «Создать задание»: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4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3174" y="1571618"/>
            <a:ext cx="6143668" cy="33594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6"/>
            <a:ext cx="8143932" cy="646331"/>
          </a:xfrm>
          <a:prstGeom prst="rect">
            <a:avLst/>
          </a:prstGeom>
          <a:solidFill>
            <a:srgbClr val="8CFBA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smtClean="0">
                <a:latin typeface="Times New Roman" pitchFamily="18" charset="0"/>
                <a:cs typeface="Times New Roman" pitchFamily="18" charset="0"/>
              </a:rPr>
              <a:t>Создание домашнего задания делится на четыре возможных этапа:</a:t>
            </a:r>
          </a:p>
          <a:p>
            <a:pPr lvl="0"/>
            <a:r>
              <a:rPr b="1" smtClean="0">
                <a:latin typeface="Times New Roman" pitchFamily="18" charset="0"/>
                <a:cs typeface="Times New Roman" pitchFamily="18" charset="0"/>
              </a:rPr>
              <a:t>1 этап. Составление общей информации для воспитанников.</a:t>
            </a:r>
            <a:endParaRPr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RTEM\Desktop\ДИСТАНТ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14"/>
            <a:ext cx="7905771" cy="3835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714348" y="214296"/>
            <a:ext cx="7643866" cy="369332"/>
          </a:xfrm>
          <a:prstGeom prst="rect">
            <a:avLst/>
          </a:prstGeom>
          <a:solidFill>
            <a:srgbClr val="8C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86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этап. Возможность добавить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видеоурок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их базы проекта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Инфоурок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 descr="C:\Users\ARTEM\Desktop\ДИСТАНТ\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8"/>
            <a:ext cx="7234254" cy="4019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42859"/>
            <a:ext cx="8001056" cy="369332"/>
          </a:xfrm>
          <a:prstGeom prst="rect">
            <a:avLst/>
          </a:prstGeom>
          <a:solidFill>
            <a:srgbClr val="8DFFA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b="1" smtClean="0">
                <a:latin typeface="Times New Roman" pitchFamily="18" charset="0"/>
                <a:cs typeface="Times New Roman" pitchFamily="18" charset="0"/>
              </a:rPr>
              <a:t>3 этап. Возможность добавить любой материал из библиотеки «Инфоурок».</a:t>
            </a:r>
            <a:endParaRPr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69" name="Picture 1" descr="C:\Users\ARTEM\Desktop\ДИСТАНТ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857238"/>
            <a:ext cx="5051861" cy="2571768"/>
          </a:xfrm>
          <a:prstGeom prst="rect">
            <a:avLst/>
          </a:prstGeom>
          <a:noFill/>
        </p:spPr>
      </p:pic>
      <p:pic>
        <p:nvPicPr>
          <p:cNvPr id="58370" name="Picture 2" descr="C:\Users\ARTEM\Desktop\ДИСТАНТ\9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00444"/>
            <a:ext cx="7758134" cy="1379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 descr="C:\Users\ARTEM\Desktop\ДИСТАНТ\9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6"/>
            <a:ext cx="7500990" cy="4073001"/>
          </a:xfrm>
          <a:prstGeom prst="rect">
            <a:avLst/>
          </a:prstGeom>
          <a:noFill/>
        </p:spPr>
      </p:pic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71472" y="214296"/>
            <a:ext cx="8072494" cy="584775"/>
          </a:xfrm>
          <a:prstGeom prst="rect">
            <a:avLst/>
          </a:prstGeom>
          <a:solidFill>
            <a:srgbClr val="8C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86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этап. Возможность добавить свой тест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прикрепить тест из библиотеки готовых тестов или создать собственный тест с помощью конструктора тестов.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57158" y="214296"/>
            <a:ext cx="8429684" cy="830997"/>
          </a:xfrm>
          <a:prstGeom prst="rect">
            <a:avLst/>
          </a:prstGeom>
          <a:solidFill>
            <a:srgbClr val="8DFF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Предварительный просмотр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позволяет взглянуть на домашнее задание, чтобы все перепроверить перед отправкой своим ученикам.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созданные домашние задания отображаются внизу на странице домашних заданий.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C:\Users\ARTEM\Desktop\ДИСТАНТ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90"/>
            <a:ext cx="8420125" cy="3782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 descr="C:\Users\ARTEM\Desktop\ДИСТАНТ\10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6"/>
            <a:ext cx="6572296" cy="35911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214296"/>
            <a:ext cx="8001056" cy="923330"/>
          </a:xfrm>
          <a:prstGeom prst="rect">
            <a:avLst/>
          </a:prstGeom>
          <a:solidFill>
            <a:srgbClr val="8CFBA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b="1" smtClean="0">
                <a:latin typeface="Times New Roman" pitchFamily="18" charset="0"/>
                <a:cs typeface="Times New Roman" pitchFamily="18" charset="0"/>
              </a:rPr>
              <a:t>Как отправить домашнее задание ученикам?</a:t>
            </a:r>
          </a:p>
          <a:p>
            <a:pPr algn="just"/>
            <a:r>
              <a:rPr smtClean="0">
                <a:latin typeface="Times New Roman" pitchFamily="18" charset="0"/>
                <a:cs typeface="Times New Roman" pitchFamily="18" charset="0"/>
              </a:rPr>
              <a:t>На плитке с необходимым домашним заданием нажмите кнопку «Отправить ученикам»: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34"/>
            <a:ext cx="8286808" cy="369332"/>
          </a:xfrm>
          <a:prstGeom prst="rect">
            <a:avLst/>
          </a:prstGeom>
          <a:solidFill>
            <a:srgbClr val="8DFFA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smtClean="0">
                <a:latin typeface="Times New Roman" pitchFamily="18" charset="0"/>
                <a:cs typeface="Times New Roman" pitchFamily="18" charset="0"/>
              </a:rPr>
              <a:t>В появившемся окне выберите учеников и нажмите кнопку «Отправить задание»: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1" name="Picture 1" descr="C:\Users\ARTEM\Desktop\ДИСТАНТ\10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304"/>
            <a:ext cx="3286148" cy="2747141"/>
          </a:xfrm>
          <a:prstGeom prst="rect">
            <a:avLst/>
          </a:prstGeom>
          <a:noFill/>
        </p:spPr>
      </p:pic>
      <p:pic>
        <p:nvPicPr>
          <p:cNvPr id="61442" name="Picture 2" descr="C:\Users\ARTEM\Desktop\ДИСТАНТ\10-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857238"/>
            <a:ext cx="4857784" cy="4110536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4143372" y="4357700"/>
            <a:ext cx="121444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TEM\Desktop\МЕТОДИЧКА\1-ДОКУМЕНТЫ\3-2021\12\PK2575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9128" y="214296"/>
            <a:ext cx="6620912" cy="4681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8"/>
            <a:ext cx="8358246" cy="923330"/>
          </a:xfrm>
          <a:prstGeom prst="rect">
            <a:avLst/>
          </a:prstGeom>
          <a:solidFill>
            <a:srgbClr val="8DFFA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b="1" u="sng" smtClean="0">
                <a:latin typeface="Times New Roman" pitchFamily="18" charset="0"/>
                <a:cs typeface="Times New Roman" pitchFamily="18" charset="0"/>
              </a:rPr>
              <a:t>Раздел «Расписание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» создан для того, чтобы педагоги и их ученики легко ориентировались в расписании занятий и управляли им. Здесь можно создавать расписания как для всех детей, так и для отдельных ребят.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C:\Users\ARTEM\Desktop\ДИСТАНТ\10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14428"/>
            <a:ext cx="6192387" cy="3643338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>
            <a:off x="857224" y="4500576"/>
            <a:ext cx="1571636" cy="4286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85734"/>
            <a:ext cx="4143404" cy="369332"/>
          </a:xfrm>
          <a:prstGeom prst="rect">
            <a:avLst/>
          </a:prstGeom>
          <a:solidFill>
            <a:srgbClr val="8CFBA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b="1" smtClean="0">
                <a:latin typeface="Times New Roman" pitchFamily="18" charset="0"/>
                <a:cs typeface="Times New Roman" pitchFamily="18" charset="0"/>
              </a:rPr>
              <a:t>Раздел     </a:t>
            </a:r>
            <a:r>
              <a:rPr b="1" u="sng" smtClean="0">
                <a:latin typeface="Times New Roman" pitchFamily="18" charset="0"/>
                <a:cs typeface="Times New Roman" pitchFamily="18" charset="0"/>
              </a:rPr>
              <a:t>Конкурсы и олимпиады</a:t>
            </a:r>
            <a:endParaRPr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857238"/>
            <a:ext cx="8358246" cy="13542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600" b="1" smtClean="0">
                <a:latin typeface="Times New Roman" pitchFamily="18" charset="0"/>
                <a:cs typeface="Times New Roman" pitchFamily="18" charset="0"/>
              </a:rPr>
              <a:t>В этом разделе вы сможете назначать участников конкурсов и бесплатных олимпиад от проекта «Инфоурок». Просто выберите из списка нужную олимпиаду или конкурс, нажмите на кнопку «подробнее» для отображения полной информации о мероприятии и скачайте коды для учеников, нажатием на кнопку «Скачать коды доступа всех учеников» внизу страницы.</a:t>
            </a:r>
            <a:endParaRPr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C:\Users\ARTEM\Desktop\ДИСТАНТ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357436"/>
            <a:ext cx="6215071" cy="2616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8"/>
            <a:ext cx="8358246" cy="646331"/>
          </a:xfrm>
          <a:prstGeom prst="rect">
            <a:avLst/>
          </a:prstGeom>
          <a:solidFill>
            <a:srgbClr val="8DFFA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smtClean="0">
                <a:latin typeface="Times New Roman" pitchFamily="18" charset="0"/>
                <a:cs typeface="Times New Roman" pitchFamily="18" charset="0"/>
              </a:rPr>
              <a:t>Ребятам, которые уже вводили Ваш код доступа для участия в прошлых олимпиадах или для занятий в онлайн-школе делать это повторно необязательно.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15"/>
            <a:ext cx="7215238" cy="830997"/>
          </a:xfrm>
          <a:prstGeom prst="rect">
            <a:avLst/>
          </a:prstGeom>
          <a:solidFill>
            <a:srgbClr val="8DFFA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sz="1600" smtClean="0">
                <a:latin typeface="Times New Roman" pitchFamily="18" charset="0"/>
                <a:cs typeface="Times New Roman" pitchFamily="18" charset="0"/>
              </a:rPr>
              <a:t>В любое время в период </a:t>
            </a:r>
            <a:r>
              <a:rPr sz="1600" b="1" smtClean="0">
                <a:latin typeface="Times New Roman" pitchFamily="18" charset="0"/>
                <a:cs typeface="Times New Roman" pitchFamily="18" charset="0"/>
              </a:rPr>
              <a:t>с 14 декабря по 24 февраля</a:t>
            </a:r>
            <a:r>
              <a:rPr sz="1600" smtClean="0">
                <a:latin typeface="Times New Roman" pitchFamily="18" charset="0"/>
                <a:cs typeface="Times New Roman" pitchFamily="18" charset="0"/>
              </a:rPr>
              <a:t> каждый ученик должен зайти на сайт infourok.ru, нажать «Мой кабинет» и ввести код доступа в поле указанное на картинке: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C:\Users\ARTEM\Desktop\ДИСТАНТ\10-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53480"/>
            <a:ext cx="6770999" cy="2832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C:\Users\ARTEM\Downloads\Сертификат проекта infourok.ru №КР20147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388728"/>
            <a:ext cx="2143140" cy="30307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5540" name="Picture 4" descr="C:\Users\ARTEM\Downloads\Диплом проекта infourok.ru №РЧ23973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500180"/>
            <a:ext cx="2266487" cy="3205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5541" name="Picture 5" descr="C:\Users\ARTEM\Downloads\Свидетельство проекта infourok.ru №ОЗ291606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94719"/>
            <a:ext cx="3286148" cy="46461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1500180"/>
            <a:ext cx="707236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isometricOffAxis2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C8521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>
                <a:solidFill>
                  <a:srgbClr val="C8521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4800" y="500048"/>
            <a:ext cx="8686800" cy="714380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этапы запуска </a:t>
            </a:r>
            <a:r>
              <a:rPr lang="ru-RU" sz="32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дистанционного </a:t>
            </a:r>
            <a:r>
              <a:rPr lang="ru-RU" sz="3200" b="1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обучения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9600" y="1857370"/>
            <a:ext cx="8153400" cy="2428892"/>
          </a:xfrm>
        </p:spPr>
        <p:txBody>
          <a:bodyPr>
            <a:noAutofit/>
          </a:bodyPr>
          <a:lstStyle/>
          <a:p>
            <a:pPr lvl="0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Подготовительный;</a:t>
            </a:r>
          </a:p>
          <a:p>
            <a:pPr lvl="0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Адаптационный;</a:t>
            </a:r>
          </a:p>
          <a:p>
            <a:pPr lvl="0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Основной.</a:t>
            </a:r>
          </a:p>
          <a:p>
            <a:pPr>
              <a:buFont typeface="Courier New"/>
              <a:buChar char="o"/>
            </a:pPr>
            <a:endParaRPr lang="ru-RU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69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  <a:br>
              <a:rPr lang="ru-RU" sz="2800" b="1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разница понятий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CE5BB7AB-E155-E943-8E16-4C9ADFCDA1BF}"/>
              </a:ext>
            </a:extLst>
          </p:cNvPr>
          <p:cNvGrpSpPr/>
          <p:nvPr/>
        </p:nvGrpSpPr>
        <p:grpSpPr>
          <a:xfrm>
            <a:off x="642910" y="1214428"/>
            <a:ext cx="4251325" cy="3662045"/>
            <a:chOff x="0" y="0"/>
            <a:chExt cx="2483141" cy="2214693"/>
          </a:xfrm>
        </p:grpSpPr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2BD1A23B-3683-AD47-B158-1FC79ECCAD1A}"/>
                </a:ext>
              </a:extLst>
            </p:cNvPr>
            <p:cNvSpPr/>
            <p:nvPr/>
          </p:nvSpPr>
          <p:spPr>
            <a:xfrm>
              <a:off x="0" y="0"/>
              <a:ext cx="2483141" cy="2214693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C5CC9C1F-EBF2-5E4A-8833-9ECE3A6341F5}"/>
                </a:ext>
              </a:extLst>
            </p:cNvPr>
            <p:cNvSpPr/>
            <p:nvPr/>
          </p:nvSpPr>
          <p:spPr>
            <a:xfrm>
              <a:off x="260058" y="687897"/>
              <a:ext cx="2080470" cy="1526796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800" b="1">
                <a:solidFill>
                  <a:srgbClr val="002060"/>
                </a:solidFill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4E441928-37BC-D441-A753-6D6328EDD86A}"/>
                </a:ext>
              </a:extLst>
            </p:cNvPr>
            <p:cNvSpPr/>
            <p:nvPr/>
          </p:nvSpPr>
          <p:spPr>
            <a:xfrm>
              <a:off x="536895" y="1132514"/>
              <a:ext cx="1559822" cy="1081405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800" b="1">
                <a:solidFill>
                  <a:srgbClr val="002060"/>
                </a:solidFill>
              </a:endParaRPr>
            </a:p>
          </p:txBody>
        </p:sp>
        <p:sp>
          <p:nvSpPr>
            <p:cNvPr id="10" name="Надпись 5">
              <a:extLst>
                <a:ext uri="{FF2B5EF4-FFF2-40B4-BE49-F238E27FC236}">
                  <a16:creationId xmlns="" xmlns:a16="http://schemas.microsoft.com/office/drawing/2014/main" id="{0B0810E5-184C-C84E-8C94-76305285799E}"/>
                </a:ext>
              </a:extLst>
            </p:cNvPr>
            <p:cNvSpPr txBox="1"/>
            <p:nvPr/>
          </p:nvSpPr>
          <p:spPr>
            <a:xfrm>
              <a:off x="461394" y="159391"/>
              <a:ext cx="1702965" cy="61239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0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ЭЛЕКТРОННОЕ</a:t>
              </a:r>
              <a:endParaRPr lang="ru-RU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20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ОБУЧЕНИЕ</a:t>
              </a:r>
              <a:endParaRPr lang="ru-RU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Надпись 6">
              <a:extLst>
                <a:ext uri="{FF2B5EF4-FFF2-40B4-BE49-F238E27FC236}">
                  <a16:creationId xmlns="" xmlns:a16="http://schemas.microsoft.com/office/drawing/2014/main" id="{F5D27EA8-45EF-DF4F-89D8-F91E1DF2C71B}"/>
                </a:ext>
              </a:extLst>
            </p:cNvPr>
            <p:cNvSpPr txBox="1"/>
            <p:nvPr/>
          </p:nvSpPr>
          <p:spPr>
            <a:xfrm>
              <a:off x="461394" y="771787"/>
              <a:ext cx="1702965" cy="61239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ДИСТАНЦИОННОЕ ОБУЧЕНИЕ</a:t>
              </a:r>
              <a:endParaRPr lang="ru-RU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Надпись 7">
              <a:extLst>
                <a:ext uri="{FF2B5EF4-FFF2-40B4-BE49-F238E27FC236}">
                  <a16:creationId xmlns="" xmlns:a16="http://schemas.microsoft.com/office/drawing/2014/main" id="{F2BA2B0C-F9B6-8C4A-AA41-C253DF38B8FD}"/>
                </a:ext>
              </a:extLst>
            </p:cNvPr>
            <p:cNvSpPr txBox="1"/>
            <p:nvPr/>
          </p:nvSpPr>
          <p:spPr>
            <a:xfrm>
              <a:off x="461386" y="1367126"/>
              <a:ext cx="1702965" cy="61239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ОНЛАЙН</a:t>
              </a:r>
              <a:endParaRPr lang="ru-RU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ОБУЧЕНИЕ</a:t>
              </a:r>
              <a:endParaRPr lang="ru-RU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500694" y="2857502"/>
            <a:ext cx="35004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Соотношение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Электронное обучение, Дистанционное обучение и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sz="1600" b="1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нлайн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обучение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865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871528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1. Подготовительный </a:t>
            </a:r>
            <a:r>
              <a:rPr lang="ru-RU" sz="2800" b="1" u="sng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этап:</a:t>
            </a:r>
            <a:br>
              <a:rPr lang="ru-RU" sz="2800" b="1" u="sng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2400" b="1" u="sng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площадки для ДОУ !!!</a:t>
            </a:r>
            <a:endParaRPr lang="ru-RU" sz="2800" b="1" u="sng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B3B65D8-88FB-0B4E-806C-6D464F41215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26833" y="1504949"/>
            <a:ext cx="96237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9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9DEA4313-D56E-1840-B020-281C1899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42379"/>
            <a:ext cx="6242050" cy="3261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2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1513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планировании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учитывать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571618"/>
            <a:ext cx="8077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возрастные особенности слушателей (младшие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могут физически проводить  за компьютером намного меньше времени, чем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дети старшего дошкольного возраста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гармоничное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распределение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заданий (многие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воспитатели и педагоги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не успевают дать материал на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непосредственно-образовательной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задают его на самостоятельную доработку, что сильно утяжеляет учебный процесс и загружает детей и родителей);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учет нагрузки на глаза;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учет собственных трудозатрат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(необходимо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запланировать еще и подготовку к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домашним занятиям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 часто бывает не менее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трудо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время затратным процессом). </a:t>
            </a:r>
          </a:p>
        </p:txBody>
      </p:sp>
    </p:spTree>
    <p:extLst>
      <p:ext uri="{BB962C8B-B14F-4D97-AF65-F5344CB8AC3E}">
        <p14:creationId xmlns="" xmlns:p14="http://schemas.microsoft.com/office/powerpoint/2010/main" val="36940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2. Адаптационный этап</a:t>
            </a:r>
            <a:endParaRPr lang="ru-RU" sz="2800" b="1" u="sng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D7075EFC-C587-984E-92A7-DD95FCEF1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5655999"/>
              </p:ext>
            </p:extLst>
          </p:nvPr>
        </p:nvGraphicFramePr>
        <p:xfrm>
          <a:off x="357158" y="1071552"/>
          <a:ext cx="5214973" cy="2643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3324">
                  <a:extLst>
                    <a:ext uri="{9D8B030D-6E8A-4147-A177-3AD203B41FA5}">
                      <a16:colId xmlns="" xmlns:a16="http://schemas.microsoft.com/office/drawing/2014/main" val="3569126042"/>
                    </a:ext>
                  </a:extLst>
                </a:gridCol>
                <a:gridCol w="1303883">
                  <a:extLst>
                    <a:ext uri="{9D8B030D-6E8A-4147-A177-3AD203B41FA5}">
                      <a16:colId xmlns="" xmlns:a16="http://schemas.microsoft.com/office/drawing/2014/main" val="1677028156"/>
                    </a:ext>
                  </a:extLst>
                </a:gridCol>
                <a:gridCol w="1303883">
                  <a:extLst>
                    <a:ext uri="{9D8B030D-6E8A-4147-A177-3AD203B41FA5}">
                      <a16:colId xmlns="" xmlns:a16="http://schemas.microsoft.com/office/drawing/2014/main" val="2336352034"/>
                    </a:ext>
                  </a:extLst>
                </a:gridCol>
                <a:gridCol w="1303883">
                  <a:extLst>
                    <a:ext uri="{9D8B030D-6E8A-4147-A177-3AD203B41FA5}">
                      <a16:colId xmlns="" xmlns:a16="http://schemas.microsoft.com/office/drawing/2014/main" val="2873048044"/>
                    </a:ext>
                  </a:extLst>
                </a:gridCol>
              </a:tblGrid>
              <a:tr h="287914"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225"/>
                        </a:spcAft>
                      </a:pPr>
                      <a:r>
                        <a:rPr lang="ru-RU" sz="1200" dirty="0">
                          <a:effectLst/>
                        </a:rPr>
                        <a:t>Технические особенности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225"/>
                        </a:spcAft>
                      </a:pPr>
                      <a:r>
                        <a:rPr lang="ru-RU" sz="1200">
                          <a:effectLst/>
                        </a:rPr>
                        <a:t>Коммуникации с участниками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20414943"/>
                  </a:ext>
                </a:extLst>
              </a:tr>
              <a:tr h="67579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225"/>
                        </a:spcAft>
                      </a:pPr>
                      <a:r>
                        <a:rPr lang="ru-RU" sz="1200">
                          <a:effectLst/>
                        </a:rPr>
                        <a:t>Преимущества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225"/>
                        </a:spcAft>
                      </a:pPr>
                      <a:r>
                        <a:rPr lang="ru-RU" sz="1200" dirty="0">
                          <a:effectLst/>
                        </a:rPr>
                        <a:t>Недостатки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225"/>
                        </a:spcAft>
                      </a:pPr>
                      <a:r>
                        <a:rPr lang="ru-RU" sz="1200">
                          <a:effectLst/>
                        </a:rPr>
                        <a:t>Получилось хорошо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225"/>
                        </a:spcAft>
                      </a:pPr>
                      <a:r>
                        <a:rPr lang="ru-RU" sz="1200">
                          <a:effectLst/>
                        </a:rPr>
                        <a:t>Требует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225"/>
                        </a:spcAft>
                      </a:pPr>
                      <a:r>
                        <a:rPr lang="ru-RU" sz="1200">
                          <a:effectLst/>
                        </a:rPr>
                        <a:t>доработки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6026971"/>
                  </a:ext>
                </a:extLst>
              </a:tr>
              <a:tr h="33589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225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225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225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225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45983181"/>
                  </a:ext>
                </a:extLst>
              </a:tr>
              <a:tr h="33589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225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225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225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225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5036003"/>
                  </a:ext>
                </a:extLst>
              </a:tr>
              <a:tr h="33589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225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225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225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225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69383488"/>
                  </a:ext>
                </a:extLst>
              </a:tr>
              <a:tr h="33589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225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225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225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225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1359040"/>
                  </a:ext>
                </a:extLst>
              </a:tr>
              <a:tr h="33589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225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225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225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225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4178283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786196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sz="1600" smtClean="0">
                <a:latin typeface="Times New Roman" pitchFamily="18" charset="0"/>
                <a:cs typeface="Times New Roman" pitchFamily="18" charset="0"/>
              </a:rPr>
              <a:t>Главной его задачей является понять, все ли технические системы и системы взаимодействия отлажены, правильную ли площадку Вы выбрали, удается ли поддерживать связь с вашими воспитанниками, какие способы регуляции их действия работают, а какие необходимо отменить или заменить на более эффективнее.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1643056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u="sng" smtClean="0">
                <a:latin typeface="Times New Roman" pitchFamily="18" charset="0"/>
                <a:cs typeface="Times New Roman" pitchFamily="18" charset="0"/>
              </a:rPr>
              <a:t>Пример дневника анализа эффективности занятия 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4929190" y="2001834"/>
            <a:ext cx="1000132" cy="6985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7688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57172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32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32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сновной этап</a:t>
            </a:r>
            <a:endParaRPr lang="ru-RU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285866"/>
            <a:ext cx="78581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!!!!!!!!!!!</a:t>
            </a:r>
            <a:r>
              <a:rPr sz="40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sz="280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то же время, для того, чтобы у воспитателя </a:t>
            </a:r>
            <a:endParaRPr sz="24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sz="24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педагога-логопеда, психолога) </a:t>
            </a:r>
            <a:endParaRPr sz="24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sz="24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sz="24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замыливался глаз»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 </a:t>
            </a:r>
            <a:endParaRPr sz="24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sz="240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важно обеспечивать себе </a:t>
            </a:r>
            <a:endParaRPr sz="24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sz="2800" b="1" i="1" u="sng" smtClean="0">
                <a:latin typeface="Times New Roman" pitchFamily="18" charset="0"/>
                <a:cs typeface="Times New Roman" pitchFamily="18" charset="0"/>
              </a:rPr>
              <a:t>супервизорское </a:t>
            </a:r>
            <a:r>
              <a:rPr sz="2800" b="1" i="1" u="sng" smtClean="0">
                <a:latin typeface="Times New Roman" pitchFamily="18" charset="0"/>
                <a:cs typeface="Times New Roman" pitchFamily="18" charset="0"/>
              </a:rPr>
              <a:t>наблюдение</a:t>
            </a:r>
            <a:r>
              <a:rPr sz="2800" b="1" u="sng" smtClean="0">
                <a:latin typeface="Times New Roman" pitchFamily="18" charset="0"/>
                <a:cs typeface="Times New Roman" pitchFamily="18" charset="0"/>
              </a:rPr>
              <a:t> </a:t>
            </a:r>
            <a:endParaRPr sz="2800" b="1" u="sng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sz="240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стороны коллег. </a:t>
            </a:r>
            <a:endParaRPr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1012</Words>
  <Application>Microsoft Macintosh PowerPoint</Application>
  <PresentationFormat>Экран (16:9)</PresentationFormat>
  <Paragraphs>140</Paragraphs>
  <Slides>34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Организация  дистанционного обучения с детьми дошкольного возраста  </vt:lpstr>
      <vt:lpstr>Слайд 2</vt:lpstr>
      <vt:lpstr>Слайд 3</vt:lpstr>
      <vt:lpstr>Основные этапы запуска  дистанционного обучения</vt:lpstr>
      <vt:lpstr>Подготовительный этап: разница понятий</vt:lpstr>
      <vt:lpstr>1. Подготовительный этап: пример площадки для ДОУ !!!</vt:lpstr>
      <vt:lpstr>При планировании  необходимо учитывать</vt:lpstr>
      <vt:lpstr>2. Адаптационный этап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revision>1</cp:revision>
  <dcterms:modified xsi:type="dcterms:W3CDTF">2022-02-07T15:40:04Z</dcterms:modified>
  <cp:category/>
</cp:coreProperties>
</file>