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071678" y="285720"/>
            <a:ext cx="4271972" cy="1285884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Georgia" pitchFamily="18" charset="0"/>
              </a:rPr>
              <a:t>Муниципальное казенное дошкольное образовательное учреждение города Новосибирска"Детский сад №353 комбинированного вида "Солнышко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642918" y="2428860"/>
            <a:ext cx="5715040" cy="6072230"/>
          </a:xfrm>
        </p:spPr>
        <p:txBody>
          <a:bodyPr>
            <a:normAutofit fontScale="40000" lnSpcReduction="20000"/>
          </a:bodyPr>
          <a:lstStyle/>
          <a:p>
            <a:r>
              <a:rPr lang="ru-RU" sz="78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</a:rPr>
              <a:t>Картотека </a:t>
            </a:r>
          </a:p>
          <a:p>
            <a:r>
              <a:rPr lang="ru-RU" sz="780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</a:rPr>
              <a:t>Физкультминуток</a:t>
            </a:r>
            <a:endParaRPr lang="ru-RU" sz="7800" dirty="0" smtClean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  <a:p>
            <a:r>
              <a:rPr lang="ru-RU" sz="78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</a:rPr>
              <a:t>Для детей среднего дошкольного возраста (4-5 лет)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sz="3500" dirty="0" smtClean="0">
              <a:solidFill>
                <a:schemeClr val="tx1"/>
              </a:solidFill>
            </a:endParaRP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</a:rPr>
              <a:t>Составила воспитатель </a:t>
            </a:r>
          </a:p>
          <a:p>
            <a:pPr algn="r"/>
            <a:r>
              <a:rPr lang="ru-RU" sz="45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</a:rPr>
              <a:t>Конева Наталья Викторовна</a:t>
            </a:r>
            <a:endParaRPr lang="ru-RU" sz="8000" dirty="0" smtClean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  <a:p>
            <a:pPr algn="r"/>
            <a:endParaRPr lang="ru-RU" sz="7600" dirty="0" smtClean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  <a:p>
            <a:pPr algn="r"/>
            <a:endParaRPr lang="ru-RU" sz="7600" dirty="0" smtClean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  <a:p>
            <a:pPr algn="r"/>
            <a:endParaRPr lang="ru-RU" sz="7600" dirty="0" smtClean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  <a:p>
            <a:pPr algn="r"/>
            <a:endParaRPr lang="ru-RU" sz="7600" dirty="0" smtClean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  <a:p>
            <a:r>
              <a:rPr lang="ru-RU" sz="4000" dirty="0" smtClean="0">
                <a:solidFill>
                  <a:schemeClr val="tx1"/>
                </a:solidFill>
                <a:latin typeface="Gungsuh" pitchFamily="18" charset="-127"/>
                <a:ea typeface="Gungsuh" pitchFamily="18" charset="-127"/>
              </a:rPr>
              <a:t>Новосибирск,2020г.</a:t>
            </a:r>
            <a:endParaRPr lang="ru-RU" sz="8000" dirty="0">
              <a:solidFill>
                <a:schemeClr val="tx1"/>
              </a:solidFill>
              <a:latin typeface="Gungsuh" pitchFamily="18" charset="-127"/>
              <a:ea typeface="Gungsuh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571472"/>
            <a:ext cx="5829300" cy="821537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Матрешки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Хлопают в ладошки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Хлопок в ладоши перед собой, 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Дружные матрешки.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Повторить хлопки еще раз.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                         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На ногах сапожки,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Правую ногу вперед на пятку, левую ногу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Топают матрешки.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Вперед на пятку, руки на пояс, затем в И.П.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Влево, вправо наклонись,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Наклоны вправо – влево.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Всем знакомым поклонись.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Наклон головы вперед с поворотом туловища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Девчонки озорные,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Наклоны головы вправо-влево.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Матрешки расписные.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Наклон назад, руки в стороны, откинуться на спинку стула.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 сарафанах наших пестрых 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Повороты туловища </a:t>
            </a:r>
            <a:r>
              <a:rPr lang="ru-RU" i="1" dirty="0" err="1" smtClean="0">
                <a:solidFill>
                  <a:schemeClr val="tx1"/>
                </a:solidFill>
                <a:latin typeface="Georgia" pitchFamily="18" charset="0"/>
              </a:rPr>
              <a:t>направо-налево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, руки к плечам, повторить повороты туловища еще раз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Вы похожи словно сестры. 			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Ладушки, ладушки, 	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Хлопок в ладоши перед собой.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Веселые матрешки.		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Хлопок по парте, повторить еще раз.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642910"/>
            <a:ext cx="5829300" cy="821537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А часы идут, идут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Тик-так, тик-так,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доме кто умеет так?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Это маятник в часах,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Отбивает каждый такт </a:t>
            </a:r>
            <a:r>
              <a:rPr lang="ru-RU" i="1" dirty="0" smtClean="0">
                <a:solidFill>
                  <a:schemeClr val="tx1"/>
                </a:solidFill>
              </a:rPr>
              <a:t>(Наклоны </a:t>
            </a:r>
            <a:r>
              <a:rPr lang="ru-RU" i="1" dirty="0" err="1" smtClean="0">
                <a:solidFill>
                  <a:schemeClr val="tx1"/>
                </a:solidFill>
              </a:rPr>
              <a:t>влево-вправо</a:t>
            </a:r>
            <a:r>
              <a:rPr lang="ru-RU" i="1" dirty="0" smtClean="0">
                <a:solidFill>
                  <a:schemeClr val="tx1"/>
                </a:solidFill>
              </a:rPr>
              <a:t>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А в часах сидит кукушка,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 неё своя избушка. </a:t>
            </a:r>
            <a:r>
              <a:rPr lang="ru-RU" i="1" dirty="0" smtClean="0">
                <a:solidFill>
                  <a:schemeClr val="tx1"/>
                </a:solidFill>
              </a:rPr>
              <a:t>(Дети садятся в глубокий присед.)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Прокукует птичка время,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Снова спрячется за дверью, </a:t>
            </a:r>
            <a:r>
              <a:rPr lang="ru-RU" i="1" dirty="0" smtClean="0">
                <a:solidFill>
                  <a:schemeClr val="tx1"/>
                </a:solidFill>
              </a:rPr>
              <a:t>(Приседания.)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Стрелки движутся по кругу.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 касаются друг друга. </a:t>
            </a:r>
            <a:r>
              <a:rPr lang="ru-RU" i="1" dirty="0" smtClean="0">
                <a:solidFill>
                  <a:schemeClr val="tx1"/>
                </a:solidFill>
              </a:rPr>
              <a:t>(Вращение туловищем вправо.)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Повернёмся мы с тобой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Против стрелки часовой. </a:t>
            </a:r>
            <a:r>
              <a:rPr lang="ru-RU" i="1" dirty="0" smtClean="0">
                <a:solidFill>
                  <a:schemeClr val="tx1"/>
                </a:solidFill>
              </a:rPr>
              <a:t>(Вращение туловищем влево.)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А часы идут, идут, </a:t>
            </a:r>
            <a:r>
              <a:rPr lang="ru-RU" i="1" dirty="0" smtClean="0">
                <a:solidFill>
                  <a:schemeClr val="tx1"/>
                </a:solidFill>
              </a:rPr>
              <a:t>(Ходьба на месте.)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Иногда вдруг отстают. </a:t>
            </a:r>
            <a:r>
              <a:rPr lang="ru-RU" i="1" dirty="0" smtClean="0">
                <a:solidFill>
                  <a:schemeClr val="tx1"/>
                </a:solidFill>
              </a:rPr>
              <a:t>(Замедление темпа ходьбы.)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А бывает, что спешат,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Словно убежать хотят! (Бег на месте.)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Если их не заведут,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То они совсем встают. (Дети останавливаются.)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500034"/>
            <a:ext cx="5829300" cy="82868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Будем прыгать и скакать!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Раз, два, три, четыре, пять!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Будем прыгать и скакать! </a:t>
            </a:r>
            <a:r>
              <a:rPr lang="ru-RU" i="1" dirty="0" smtClean="0">
                <a:solidFill>
                  <a:schemeClr val="tx1"/>
                </a:solidFill>
              </a:rPr>
              <a:t>(Прыжки на месте.)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Наклонился правый бок. </a:t>
            </a:r>
            <a:r>
              <a:rPr lang="ru-RU" i="1" dirty="0" smtClean="0">
                <a:solidFill>
                  <a:schemeClr val="tx1"/>
                </a:solidFill>
              </a:rPr>
              <a:t>(Наклоны туловища </a:t>
            </a:r>
            <a:r>
              <a:rPr lang="ru-RU" i="1" dirty="0" err="1" smtClean="0">
                <a:solidFill>
                  <a:schemeClr val="tx1"/>
                </a:solidFill>
              </a:rPr>
              <a:t>влево-вправо</a:t>
            </a:r>
            <a:r>
              <a:rPr lang="ru-RU" i="1" dirty="0" smtClean="0">
                <a:solidFill>
                  <a:schemeClr val="tx1"/>
                </a:solidFill>
              </a:rPr>
              <a:t>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Раз, два, три.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Наклонился левый бок.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Раз, два, три.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 сейчас поднимем ручки </a:t>
            </a:r>
            <a:r>
              <a:rPr lang="ru-RU" i="1" dirty="0" smtClean="0">
                <a:solidFill>
                  <a:schemeClr val="tx1"/>
                </a:solidFill>
              </a:rPr>
              <a:t>(Руки вверх.)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И дотянемся до тучки.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Сядем на дорожку, </a:t>
            </a:r>
            <a:r>
              <a:rPr lang="ru-RU" i="1" dirty="0" smtClean="0">
                <a:solidFill>
                  <a:schemeClr val="tx1"/>
                </a:solidFill>
              </a:rPr>
              <a:t>(Присели на пол.)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Разомнем мы ножки.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Согнем правую ножку, </a:t>
            </a:r>
            <a:r>
              <a:rPr lang="ru-RU" i="1" dirty="0" smtClean="0">
                <a:solidFill>
                  <a:schemeClr val="tx1"/>
                </a:solidFill>
              </a:rPr>
              <a:t>(Сгибаем ноги в колене.)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Раз, два, три!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Согнем левую ножку,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Раз, два, три.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Ноги высоко подняли </a:t>
            </a:r>
            <a:r>
              <a:rPr lang="ru-RU" i="1" dirty="0" smtClean="0">
                <a:solidFill>
                  <a:schemeClr val="tx1"/>
                </a:solidFill>
              </a:rPr>
              <a:t>(Подняли ноги вверх.)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И немного подержали.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Головою покачали </a:t>
            </a:r>
            <a:r>
              <a:rPr lang="ru-RU" i="1" dirty="0" smtClean="0">
                <a:solidFill>
                  <a:schemeClr val="tx1"/>
                </a:solidFill>
              </a:rPr>
              <a:t>(Движения головой.)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И все дружно вместе встали. </a:t>
            </a:r>
            <a:r>
              <a:rPr lang="ru-RU" i="1" dirty="0" smtClean="0">
                <a:solidFill>
                  <a:schemeClr val="tx1"/>
                </a:solidFill>
              </a:rPr>
              <a:t>(Встали.)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500034"/>
            <a:ext cx="5829300" cy="82868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Вот под елочкой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Вот под елочкой зеленой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(Встали.)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Скачут весело вороны: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(Прыгаем.)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Кар-кар-кар!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(Громко.) (Хлопки над головой в ладоши.)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Целый день они кричали,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(Повороты туловища </a:t>
            </a:r>
            <a:r>
              <a:rPr lang="ru-RU" i="1" dirty="0" err="1" smtClean="0">
                <a:solidFill>
                  <a:schemeClr val="tx1"/>
                </a:solidFill>
                <a:latin typeface="Georgia" pitchFamily="18" charset="0"/>
              </a:rPr>
              <a:t>влево-вправо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.)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Спать ребятам не давали: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(Наклоны туловища </a:t>
            </a:r>
            <a:r>
              <a:rPr lang="ru-RU" i="1" dirty="0" err="1" smtClean="0">
                <a:solidFill>
                  <a:schemeClr val="tx1"/>
                </a:solidFill>
                <a:latin typeface="Georgia" pitchFamily="18" charset="0"/>
              </a:rPr>
              <a:t>влево-вправо</a:t>
            </a:r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.)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Кар-кар-кар!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(Громко.) (Хлопки над головой в ладоши.)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Только к ночи умолкают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(Машут руками как крыльями.)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И все вместе засыпают: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(Садятся на корточки, руки под щеку — засыпают.)</a:t>
            </a:r>
          </a:p>
          <a:p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Кар-кар-кар!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(Тихо.)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Georgia" pitchFamily="18" charset="0"/>
              </a:rPr>
              <a:t>(Хлопки над головой в ладоши.)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3929058"/>
            <a:ext cx="5829300" cy="485778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Зарядка</a:t>
            </a:r>
            <a:r>
              <a:rPr lang="ru-RU" sz="2000" b="0" dirty="0" smtClean="0">
                <a:latin typeface="Georgia" pitchFamily="18" charset="0"/>
              </a:rPr>
              <a:t/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Поработали, ребятки,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А теперь все на зарядку!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Мы сейчас все дружно встанем,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Отдохнем мы на привале.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Влево, вправо повернитесь,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Наклонитесь, поднимитесь.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Руки вверх и руки вбок,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И на месте прыг да скок!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А теперь бежим вприпрыжку,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Молодцы вы, ребятишки!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Замедляем, дети, шаг,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И на месте стой! Вот так!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А теперь мы сядем дружно,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Нам еще работать нужно.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500035"/>
            <a:ext cx="5829300" cy="37147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Georgia" pitchFamily="18" charset="0"/>
              </a:rPr>
              <a:t>Раз, два, три, четыре, пять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Раз, два, три, четыре, пять –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Все умеем мы считать. 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Раз! Подняться потянуться.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Два! Согнуться, разогнуться.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Три! В ладоши три хлопка,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Головою три кивка.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На четыре - руки шире.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Пять - руками помахать. </a:t>
            </a:r>
            <a:br>
              <a:rPr lang="ru-RU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Шесть - за парту тихо сесть.</a:t>
            </a:r>
          </a:p>
          <a:p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42" y="366184"/>
            <a:ext cx="5643602" cy="842065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itchFamily="18" charset="0"/>
              </a:rPr>
              <a:t> ФИЗКУЛЬТМИНУТКИ – это кратковременные упражнения, проводимые с целью предупреждения утомления, восстановления умственной работоспособности ( возбуждают участки коры головного мозга, которые не участвовали в предшествующей деятельности, и дают отдых тем, которые работали).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2400" dirty="0" smtClean="0">
                <a:latin typeface="Georgia" pitchFamily="18" charset="0"/>
              </a:rPr>
              <a:t>  ЗНАЧЕНИЕ: помогают отдохнуть, развлечься, снять напряжение, получить ощущение физической разрядки, улучшают кровообращение, снимают утомление мышц, нервной системы, активизируют мышление детей, создают положительные эмоции и повышают интерес к занятиям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785786"/>
            <a:ext cx="6172200" cy="350046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Большой — маленький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>Сначала буду маленьким, </a:t>
            </a:r>
            <a:br>
              <a:rPr lang="ru-RU" sz="2400" dirty="0" smtClean="0"/>
            </a:br>
            <a:r>
              <a:rPr lang="ru-RU" sz="2400" dirty="0" smtClean="0"/>
              <a:t>К </a:t>
            </a:r>
            <a:r>
              <a:rPr lang="ru-RU" sz="2400" dirty="0" err="1" smtClean="0"/>
              <a:t>коленочкам</a:t>
            </a:r>
            <a:r>
              <a:rPr lang="ru-RU" sz="2400" dirty="0" smtClean="0"/>
              <a:t> прижмусь. </a:t>
            </a:r>
            <a:br>
              <a:rPr lang="ru-RU" sz="2400" dirty="0" smtClean="0"/>
            </a:br>
            <a:r>
              <a:rPr lang="ru-RU" sz="2400" dirty="0" smtClean="0"/>
              <a:t>Потом я вырасту большим, </a:t>
            </a:r>
            <a:br>
              <a:rPr lang="ru-RU" sz="2400" dirty="0" smtClean="0"/>
            </a:br>
            <a:r>
              <a:rPr lang="ru-RU" sz="2400" dirty="0" smtClean="0"/>
              <a:t>До лампы дотянусь. </a:t>
            </a:r>
            <a:br>
              <a:rPr lang="ru-RU" sz="2400" dirty="0" smtClean="0"/>
            </a:br>
            <a:r>
              <a:rPr lang="ru-RU" sz="2400" i="1" dirty="0" smtClean="0"/>
              <a:t>Дети выполняют движения по тексту стихотворения.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80" y="4429124"/>
            <a:ext cx="5572164" cy="442915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800" b="1" dirty="0" smtClean="0"/>
              <a:t>По ровненькой дорожке</a:t>
            </a:r>
            <a:endParaRPr lang="ru-RU" sz="3800" dirty="0" smtClean="0"/>
          </a:p>
          <a:p>
            <a:pPr algn="ctr">
              <a:buNone/>
            </a:pPr>
            <a:r>
              <a:rPr lang="ru-RU" sz="3800" dirty="0" smtClean="0"/>
              <a:t>По ровненькой дорожке, </a:t>
            </a:r>
            <a:r>
              <a:rPr lang="ru-RU" sz="3800" i="1" dirty="0" smtClean="0"/>
              <a:t>Дети идут шагом,</a:t>
            </a:r>
          </a:p>
          <a:p>
            <a:pPr algn="ctr">
              <a:buNone/>
            </a:pPr>
            <a:r>
              <a:rPr lang="ru-RU" sz="3800" dirty="0" smtClean="0"/>
              <a:t>По ровненькой дорожке</a:t>
            </a:r>
          </a:p>
          <a:p>
            <a:pPr algn="ctr">
              <a:buNone/>
            </a:pPr>
            <a:r>
              <a:rPr lang="ru-RU" sz="3800" dirty="0" smtClean="0"/>
              <a:t>Шагают наши ножки,</a:t>
            </a:r>
          </a:p>
          <a:p>
            <a:pPr algn="ctr">
              <a:buNone/>
            </a:pPr>
            <a:r>
              <a:rPr lang="ru-RU" sz="3800" dirty="0" smtClean="0"/>
              <a:t>Раз-два, раз-два,</a:t>
            </a:r>
          </a:p>
          <a:p>
            <a:pPr algn="ctr">
              <a:buNone/>
            </a:pPr>
            <a:r>
              <a:rPr lang="ru-RU" sz="3800" dirty="0" smtClean="0"/>
              <a:t>По камешкам, по камешкам,     </a:t>
            </a:r>
            <a:r>
              <a:rPr lang="ru-RU" sz="3800" i="1" dirty="0" smtClean="0"/>
              <a:t>прыгают на двух ногах,</a:t>
            </a:r>
            <a:endParaRPr lang="ru-RU" sz="3800" dirty="0" smtClean="0"/>
          </a:p>
          <a:p>
            <a:pPr algn="ctr">
              <a:buNone/>
            </a:pPr>
            <a:r>
              <a:rPr lang="ru-RU" sz="3800" dirty="0" smtClean="0"/>
              <a:t>По камешкам, по камешкам...</a:t>
            </a:r>
          </a:p>
          <a:p>
            <a:pPr algn="ctr">
              <a:buNone/>
            </a:pPr>
            <a:r>
              <a:rPr lang="ru-RU" sz="3800" dirty="0" smtClean="0"/>
              <a:t>В яму — бух!	</a:t>
            </a:r>
            <a:r>
              <a:rPr lang="ru-RU" sz="3800" i="1" dirty="0" smtClean="0"/>
              <a:t>приседают на корточки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604" y="3929058"/>
            <a:ext cx="5829300" cy="47863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Клен</a:t>
            </a:r>
            <a:r>
              <a:rPr lang="ru-RU" sz="2800" b="0" dirty="0" smtClean="0"/>
              <a:t/>
            </a:r>
            <a:br>
              <a:rPr lang="ru-RU" sz="2800" b="0" dirty="0" smtClean="0"/>
            </a:br>
            <a:r>
              <a:rPr lang="ru-RU" sz="2800" b="0" dirty="0" smtClean="0"/>
              <a:t> </a:t>
            </a:r>
            <a:br>
              <a:rPr lang="ru-RU" sz="2800" b="0" dirty="0" smtClean="0"/>
            </a:br>
            <a:r>
              <a:rPr lang="ru-RU" sz="2800" b="0" dirty="0" smtClean="0">
                <a:latin typeface="Georgia" pitchFamily="18" charset="0"/>
              </a:rPr>
              <a:t>Ветер тихо клен качает, </a:t>
            </a:r>
            <a:br>
              <a:rPr lang="ru-RU" sz="2800" b="0" dirty="0" smtClean="0">
                <a:latin typeface="Georgia" pitchFamily="18" charset="0"/>
              </a:rPr>
            </a:br>
            <a:r>
              <a:rPr lang="ru-RU" sz="2800" b="0" dirty="0" smtClean="0">
                <a:latin typeface="Georgia" pitchFamily="18" charset="0"/>
              </a:rPr>
              <a:t>Влево, вправо наклоняет. </a:t>
            </a:r>
            <a:br>
              <a:rPr lang="ru-RU" sz="2800" b="0" dirty="0" smtClean="0">
                <a:latin typeface="Georgia" pitchFamily="18" charset="0"/>
              </a:rPr>
            </a:br>
            <a:r>
              <a:rPr lang="ru-RU" sz="2800" b="0" dirty="0" smtClean="0">
                <a:latin typeface="Georgia" pitchFamily="18" charset="0"/>
              </a:rPr>
              <a:t>Раз — наклон </a:t>
            </a:r>
            <a:br>
              <a:rPr lang="ru-RU" sz="2800" b="0" dirty="0" smtClean="0">
                <a:latin typeface="Georgia" pitchFamily="18" charset="0"/>
              </a:rPr>
            </a:br>
            <a:r>
              <a:rPr lang="ru-RU" sz="2800" b="0" dirty="0" smtClean="0">
                <a:latin typeface="Georgia" pitchFamily="18" charset="0"/>
              </a:rPr>
              <a:t>И два наклон. </a:t>
            </a:r>
            <a:br>
              <a:rPr lang="ru-RU" sz="2800" b="0" dirty="0" smtClean="0">
                <a:latin typeface="Georgia" pitchFamily="18" charset="0"/>
              </a:rPr>
            </a:br>
            <a:r>
              <a:rPr lang="ru-RU" sz="2800" b="0" dirty="0" smtClean="0">
                <a:latin typeface="Georgia" pitchFamily="18" charset="0"/>
              </a:rPr>
              <a:t>Зашумел листвою клен.</a:t>
            </a:r>
            <a:br>
              <a:rPr lang="ru-RU" sz="2800" b="0" dirty="0" smtClean="0">
                <a:latin typeface="Georgia" pitchFamily="18" charset="0"/>
              </a:rPr>
            </a:br>
            <a:r>
              <a:rPr lang="ru-RU" sz="2800" b="0" i="1" dirty="0" smtClean="0">
                <a:latin typeface="Georgia" pitchFamily="18" charset="0"/>
              </a:rPr>
              <a:t>Руки подняты вверх, движения по тексту.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41735" y="785786"/>
            <a:ext cx="5829300" cy="2786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Раз-два</a:t>
            </a:r>
            <a:r>
              <a:rPr lang="ru-RU" sz="2400" dirty="0" smtClean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Мы становимся все выше,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Достаем руками крыши.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Раз-два — поднялись,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Раз-два — руки вниз.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1571604"/>
            <a:ext cx="5829300" cy="735811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Три медведя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Три медведя шли домой	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Дети шагают на месте вперевалочку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Папа был большой-большой.     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Поднять руки над головой, потянуть вверх.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Мама с ним поменьше ростом, 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Руки на уровне груди.</a:t>
            </a:r>
            <a:b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А сынок — малютка просто.      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Присесть.</a:t>
            </a:r>
            <a:b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Очень маленький он был,	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Присев,   качаться  по-медвежьи.</a:t>
            </a:r>
            <a:b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С погремушками ходил.	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Встать, руки перед грудью сжаты в кулаки.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Дзинь-дзинь, дзинь-дзинь.	</a:t>
            </a:r>
          </a:p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Дети имитируют игру с погремушками.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500034"/>
            <a:ext cx="5829300" cy="835824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Пальчики</a:t>
            </a:r>
            <a:endParaRPr lang="ru-RU" sz="24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Этот пальчик хочет спать,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Этот пальчик лег в кровать.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Этот пальчик чуть вздремнул.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Этот пальчик уж уснул.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Этот крепко, крепко спит.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Тише, тише, не шумите!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Солнце красное взойдет,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Утро красное придет,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Будут птички щебетать,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Georgia" pitchFamily="18" charset="0"/>
              </a:rPr>
              <a:t>Будут пальчики вставать.</a:t>
            </a:r>
          </a:p>
          <a:p>
            <a:r>
              <a:rPr lang="ru-RU" sz="2400" i="1" dirty="0" smtClean="0">
                <a:solidFill>
                  <a:schemeClr val="tx1"/>
                </a:solidFill>
                <a:latin typeface="Georgia" pitchFamily="18" charset="0"/>
              </a:rPr>
              <a:t>Дети поочередно загибают одной рукой пальчики противо­положной руки и держат их в кулачке. На слова «будут паль­чики вставать» дети поднимают руку вверх и распрямляют пальчики.</a:t>
            </a:r>
          </a:p>
          <a:p>
            <a:endParaRPr lang="ru-RU" sz="24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714348"/>
            <a:ext cx="5601909" cy="392909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Зайка</a:t>
            </a:r>
            <a:endParaRPr lang="ru-RU" sz="32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Скок-поскок, скок-поскок,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Зайка прыгнул на пенек.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Зайцу холодно сидеть,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Нужно лапочки погреть,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Лапки вверх, лапки вниз,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На носочках подтянись,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Лапки ставим на бочок,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На носочках скок-поскок.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А затем вприсядку,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Чтоб не мерзли лапки.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Georgia" pitchFamily="18" charset="0"/>
              </a:rPr>
              <a:t>Движения по тексту стихотворения.</a:t>
            </a: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94" y="4572001"/>
            <a:ext cx="5214974" cy="43704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Пальчики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Пальчики уснули,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 кулачок свернулись.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Один!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Два!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Три!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Четыре!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Пять!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Захотели поиграть!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 счет 1, 2, 3, 4, 5 пальцы поочередно разжимать из кулачка. На слова «захотели поиграть» пальцы свободно двигаются.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4714876"/>
            <a:ext cx="5829300" cy="407196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Georgia" pitchFamily="18" charset="0"/>
              </a:rPr>
              <a:t>А над морем — мы с тобою!</a:t>
            </a:r>
            <a:r>
              <a:rPr lang="ru-RU" sz="1800" b="0" dirty="0" smtClean="0">
                <a:latin typeface="Georgia" pitchFamily="18" charset="0"/>
              </a:rPr>
              <a:t/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/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Над волнами чайки кружат,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Полетим за ними дружно.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Брызги пены, шум прибоя,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А над морем — мы с тобою! 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i="1" dirty="0" smtClean="0">
                <a:latin typeface="Georgia" pitchFamily="18" charset="0"/>
              </a:rPr>
              <a:t>(Дети машут руками, словно крыльями.)</a:t>
            </a:r>
            <a:r>
              <a:rPr lang="ru-RU" sz="1800" b="0" dirty="0" smtClean="0">
                <a:latin typeface="Georgia" pitchFamily="18" charset="0"/>
              </a:rPr>
              <a:t/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Мы теперь плывём по морю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И резвимся на просторе.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Веселее загребай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dirty="0" smtClean="0">
                <a:latin typeface="Georgia" pitchFamily="18" charset="0"/>
              </a:rPr>
              <a:t>И дельфинов догоняй. </a:t>
            </a:r>
            <a:br>
              <a:rPr lang="ru-RU" sz="1800" b="0" dirty="0" smtClean="0">
                <a:latin typeface="Georgia" pitchFamily="18" charset="0"/>
              </a:rPr>
            </a:br>
            <a:r>
              <a:rPr lang="ru-RU" sz="1800" b="0" i="1" dirty="0" smtClean="0">
                <a:latin typeface="Georgia" pitchFamily="18" charset="0"/>
              </a:rPr>
              <a:t>(Дети делают плавательные движения руками.)</a:t>
            </a:r>
            <a:r>
              <a:rPr lang="ru-RU" sz="1800" b="0" dirty="0" smtClean="0">
                <a:latin typeface="Georgia" pitchFamily="18" charset="0"/>
              </a:rPr>
              <a:t/>
            </a:r>
            <a:br>
              <a:rPr lang="ru-RU" sz="1800" b="0" dirty="0" smtClean="0">
                <a:latin typeface="Georgia" pitchFamily="18" charset="0"/>
              </a:rPr>
            </a:br>
            <a:endParaRPr lang="ru-RU" sz="1800" b="0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571472"/>
            <a:ext cx="5829300" cy="385765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100" b="1" dirty="0" smtClean="0">
                <a:solidFill>
                  <a:schemeClr val="tx1"/>
                </a:solidFill>
                <a:latin typeface="Georgia" pitchFamily="18" charset="0"/>
              </a:rPr>
              <a:t>Один, два, три, четыре, пять</a:t>
            </a:r>
            <a:endParaRPr lang="ru-RU" sz="21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Один, два, три, четыре, пять — топаем ногами, 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Один, два, три, четыре, пять — хлопаем руками, 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Один, два, три, четыре, пять — занимаемся опять.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А в лесу растёт черника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А в лесу растёт черника, 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Земляника, голубика. 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Чтобы ягоду сорвать, 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Надо глубже приседать.</a:t>
            </a:r>
          </a:p>
          <a:p>
            <a:pPr algn="ctr"/>
            <a:r>
              <a:rPr lang="ru-RU" sz="2100" i="1" dirty="0" smtClean="0">
                <a:solidFill>
                  <a:schemeClr val="tx1"/>
                </a:solidFill>
                <a:latin typeface="Georgia" pitchFamily="18" charset="0"/>
              </a:rPr>
              <a:t>(Приседания.)</a:t>
            </a:r>
            <a:endParaRPr lang="ru-RU" sz="2100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Нагулялся я в лесу. </a:t>
            </a:r>
          </a:p>
          <a:p>
            <a:pPr algn="ctr"/>
            <a:r>
              <a:rPr lang="ru-RU" sz="2100" dirty="0" smtClean="0">
                <a:solidFill>
                  <a:schemeClr val="tx1"/>
                </a:solidFill>
                <a:latin typeface="Georgia" pitchFamily="18" charset="0"/>
              </a:rPr>
              <a:t>Корзинку с ягодой несу.</a:t>
            </a:r>
          </a:p>
          <a:p>
            <a:pPr algn="ctr"/>
            <a:r>
              <a:rPr lang="ru-RU" sz="2100" i="1" dirty="0" smtClean="0">
                <a:solidFill>
                  <a:schemeClr val="tx1"/>
                </a:solidFill>
                <a:latin typeface="Georgia" pitchFamily="18" charset="0"/>
              </a:rPr>
              <a:t>(Ходьба на месте.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4714876"/>
            <a:ext cx="5829300" cy="407196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Georgia" pitchFamily="18" charset="0"/>
              </a:rPr>
              <a:t>Весёлые прыжки</a:t>
            </a:r>
            <a:r>
              <a:rPr lang="ru-RU" sz="2000" b="0" dirty="0" smtClean="0">
                <a:latin typeface="Georgia" pitchFamily="18" charset="0"/>
              </a:rPr>
              <a:t/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 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Раз, два — стоит ракета.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Три, четыре — самолёт.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Раз, два — хлопок в ладоши, </a:t>
            </a:r>
            <a:r>
              <a:rPr lang="ru-RU" sz="2000" b="0" i="1" dirty="0" smtClean="0">
                <a:latin typeface="Georgia" pitchFamily="18" charset="0"/>
              </a:rPr>
              <a:t>(Прыжки на одной и двух ногах.)</a:t>
            </a:r>
            <a:r>
              <a:rPr lang="ru-RU" sz="2000" b="0" dirty="0" smtClean="0">
                <a:latin typeface="Georgia" pitchFamily="18" charset="0"/>
              </a:rPr>
              <a:t/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А потом на каждый счёт.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Раз, два, три, четыре -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Руки выше, плечи шире.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Раз, два, три, четыре -</a:t>
            </a:r>
            <a:br>
              <a:rPr lang="ru-RU" sz="2000" b="0" dirty="0" smtClean="0">
                <a:latin typeface="Georgia" pitchFamily="18" charset="0"/>
              </a:rPr>
            </a:br>
            <a:r>
              <a:rPr lang="ru-RU" sz="2000" b="0" dirty="0" smtClean="0">
                <a:latin typeface="Georgia" pitchFamily="18" charset="0"/>
              </a:rPr>
              <a:t>И на месте походили. </a:t>
            </a:r>
            <a:r>
              <a:rPr lang="ru-RU" sz="2000" b="0" i="1" dirty="0" smtClean="0">
                <a:latin typeface="Georgia" pitchFamily="18" charset="0"/>
              </a:rPr>
              <a:t>(Ходьба на месте.)</a:t>
            </a:r>
            <a:r>
              <a:rPr lang="ru-RU" sz="2000" b="0" dirty="0" smtClean="0">
                <a:latin typeface="Georgia" pitchFamily="18" charset="0"/>
              </a:rPr>
              <a:t/>
            </a:r>
            <a:br>
              <a:rPr lang="ru-RU" sz="2000" b="0" dirty="0" smtClean="0">
                <a:latin typeface="Georgia" pitchFamily="18" charset="0"/>
              </a:rPr>
            </a:br>
            <a:endParaRPr lang="ru-RU" sz="2000" b="0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857224"/>
            <a:ext cx="5829300" cy="385765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900" b="1" dirty="0" smtClean="0">
                <a:solidFill>
                  <a:schemeClr val="tx1"/>
                </a:solidFill>
                <a:latin typeface="Georgia" pitchFamily="18" charset="0"/>
              </a:rPr>
              <a:t>А сейчас мы с вами, дети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А сейчас мы с вами, дети, 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Улетаем на ракете.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На носки поднимись, 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А потом руки вниз.. 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Раз, два, три, четыре –</a:t>
            </a:r>
          </a:p>
          <a:p>
            <a:pPr algn="ctr"/>
            <a:r>
              <a:rPr lang="ru-RU" sz="2900" dirty="0" smtClean="0">
                <a:solidFill>
                  <a:schemeClr val="tx1"/>
                </a:solidFill>
                <a:latin typeface="Georgia" pitchFamily="18" charset="0"/>
              </a:rPr>
              <a:t>Вот летит ракета ввысь!</a:t>
            </a:r>
          </a:p>
          <a:p>
            <a:pPr algn="ctr"/>
            <a:r>
              <a:rPr lang="ru-RU" sz="2900" i="1" dirty="0" smtClean="0">
                <a:solidFill>
                  <a:schemeClr val="tx1"/>
                </a:solidFill>
                <a:latin typeface="Georgia" pitchFamily="18" charset="0"/>
              </a:rPr>
              <a:t>(1—2 — стойка на носках, руки вверх, ладони образуют «купол раке­ты»; 3—4 — основная стойка.)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449</Words>
  <PresentationFormat>Экран (4:3)</PresentationFormat>
  <Paragraphs>180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Муниципальное казенное дошкольное образовательное учреждение города Новосибирска"Детский сад №353 комбинированного вида "Солнышко</vt:lpstr>
      <vt:lpstr> ФИЗКУЛЬТМИНУТКИ – это кратковременные упражнения, проводимые с целью предупреждения утомления, восстановления умственной работоспособности ( возбуждают участки коры головного мозга, которые не участвовали в предшествующей деятельности, и дают отдых тем, которые работали).   ЗНАЧЕНИЕ: помогают отдохнуть, развлечься, снять напряжение, получить ощущение физической разрядки, улучшают кровообращение, снимают утомление мышц, нервной системы, активизируют мышление детей, создают положительные эмоции и повышают интерес к занятиям.</vt:lpstr>
      <vt:lpstr>Большой — маленький   Сначала буду маленьким,  К коленочкам прижмусь.  Потом я вырасту большим,  До лампы дотянусь.  Дети выполняют движения по тексту стихотворения. </vt:lpstr>
      <vt:lpstr>Клен   Ветер тихо клен качает,  Влево, вправо наклоняет.  Раз — наклон  И два наклон.  Зашумел листвою клен. Руки подняты вверх, движения по тексту. </vt:lpstr>
      <vt:lpstr>Слайд 5</vt:lpstr>
      <vt:lpstr>Слайд 6</vt:lpstr>
      <vt:lpstr>Слайд 7</vt:lpstr>
      <vt:lpstr>А над морем — мы с тобою!  Над волнами чайки кружат, Полетим за ними дружно. Брызги пены, шум прибоя, А над морем — мы с тобою!  (Дети машут руками, словно крыльями.) Мы теперь плывём по морю И резвимся на просторе. Веселее загребай И дельфинов догоняй.  (Дети делают плавательные движения руками.) </vt:lpstr>
      <vt:lpstr>Весёлые прыжки   Раз, два — стоит ракета. Три, четыре — самолёт. Раз, два — хлопок в ладоши, (Прыжки на одной и двух ногах.) А потом на каждый счёт. Раз, два, три, четыре - Руки выше, плечи шире. Раз, два, три, четыре - И на месте походили. (Ходьба на месте.) </vt:lpstr>
      <vt:lpstr>Слайд 10</vt:lpstr>
      <vt:lpstr>Слайд 11</vt:lpstr>
      <vt:lpstr>Слайд 12</vt:lpstr>
      <vt:lpstr>Слайд 13</vt:lpstr>
      <vt:lpstr> Зарядка Поработали, ребятки, А теперь все на зарядку! Мы сейчас все дружно встанем, Отдохнем мы на привале. Влево, вправо повернитесь, Наклонитесь, поднимитесь. Руки вверх и руки вбок, И на месте прыг да скок! А теперь бежим вприпрыжку, Молодцы вы, ребятишки! Замедляем, дети, шаг, И на месте стой! Вот так! А теперь мы сядем дружно, Нам еще работать нужно.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учреждение города Новосибирска"Детский сад №353 комбинированного вида "Солнышко</dc:title>
  <dc:creator>Artem</dc:creator>
  <cp:lastModifiedBy>Artem</cp:lastModifiedBy>
  <cp:revision>9</cp:revision>
  <dcterms:created xsi:type="dcterms:W3CDTF">2020-03-12T10:22:35Z</dcterms:created>
  <dcterms:modified xsi:type="dcterms:W3CDTF">2020-05-02T10:02:32Z</dcterms:modified>
</cp:coreProperties>
</file>